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2" r:id="rId2"/>
    <p:sldId id="257" r:id="rId3"/>
    <p:sldId id="256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82" r:id="rId13"/>
    <p:sldId id="268" r:id="rId14"/>
    <p:sldId id="269" r:id="rId15"/>
    <p:sldId id="271" r:id="rId16"/>
    <p:sldId id="273" r:id="rId17"/>
    <p:sldId id="274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5" d="100"/>
          <a:sy n="55" d="100"/>
        </p:scale>
        <p:origin x="-42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04B69-B9BB-4BF2-8B87-70440EDFF0E4}" type="datetimeFigureOut">
              <a:rPr lang="it-IT" smtClean="0"/>
              <a:t>27/03/2014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52ABE-3E7D-4FBB-BEAE-4A7CFB73BF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88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3F8-FF2D-4183-A587-1485AD890B93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44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FDAB-3B30-487B-9F57-029D873BA448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057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F681-00A5-4C0F-BBA2-F99CAD40CD41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97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5372-E45B-4DF2-824F-862620E6EBEB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24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657-F696-4C56-B87C-C6F4877F9F20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49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477E-78A5-4095-8E72-955984F98042}" type="datetime1">
              <a:rPr lang="it-IT" smtClean="0"/>
              <a:t>27/03/2014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19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074-3D3C-48F7-BCCA-25BA53A9C295}" type="datetime1">
              <a:rPr lang="it-IT" smtClean="0"/>
              <a:t>27/03/2014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28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477A-596F-432A-91AC-F2BEFCCD8E01}" type="datetime1">
              <a:rPr lang="it-IT" smtClean="0"/>
              <a:t>27/03/2014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39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A20-6A18-4027-9E54-F893AEA7FD24}" type="datetime1">
              <a:rPr lang="it-IT" smtClean="0"/>
              <a:t>27/03/2014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26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790E-8E32-4BBC-8608-FA99B3F0477D}" type="datetime1">
              <a:rPr lang="it-IT" smtClean="0"/>
              <a:t>27/03/2014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76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763C-3694-4FB2-9D62-B271973BF3D4}" type="datetime1">
              <a:rPr lang="it-IT" smtClean="0"/>
              <a:t>27/03/2014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119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EB61C-5ACB-48EF-AF6D-835E80C1FCEA}" type="datetime1">
              <a:rPr lang="it-IT" smtClean="0"/>
              <a:t>27/03/2014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0EC53-3652-4BE2-AA88-4B45109EE9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4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Jeremy </a:t>
            </a:r>
            <a:r>
              <a:rPr lang="it-IT" b="1" dirty="0" err="1" smtClean="0"/>
              <a:t>Bentham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1748 - 1832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77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UN GUADAGNO PER TUTTI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Non c’è alcun sacrificio definitivo: si instaura un permanente scambio di servigi in cui </a:t>
            </a:r>
            <a:r>
              <a:rPr lang="it-IT" b="1" dirty="0" smtClean="0"/>
              <a:t>tutti hanno da guadagnare e nessuno ha da perdere </a:t>
            </a:r>
            <a:r>
              <a:rPr lang="it-IT" dirty="0" smtClean="0"/>
              <a:t>definitivamente.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95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UNA MORALE «MISURATA»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Un </a:t>
            </a:r>
            <a:r>
              <a:rPr lang="it-IT" b="1" dirty="0" smtClean="0"/>
              <a:t>egoismo regolarizzato </a:t>
            </a:r>
            <a:r>
              <a:rPr lang="it-IT" dirty="0" smtClean="0"/>
              <a:t>che ritiene possa essere portato a un rigore quasi matematico, in quanto il confronto ha sempre sostanzialmente </a:t>
            </a:r>
            <a:r>
              <a:rPr lang="it-IT" b="1" dirty="0" smtClean="0"/>
              <a:t>carattere quantitativo </a:t>
            </a:r>
            <a:r>
              <a:rPr lang="it-IT" dirty="0" smtClean="0"/>
              <a:t>(non qualitativo) e permette perciò una vera e propria </a:t>
            </a:r>
            <a:r>
              <a:rPr lang="it-IT" b="1" dirty="0" smtClean="0"/>
              <a:t>misura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Piaceri e dolori </a:t>
            </a:r>
            <a:r>
              <a:rPr lang="it-IT"/>
              <a:t>sono </a:t>
            </a:r>
            <a:r>
              <a:rPr lang="it-IT" smtClean="0"/>
              <a:t>spesso </a:t>
            </a:r>
            <a:r>
              <a:rPr lang="it-IT" dirty="0" smtClean="0"/>
              <a:t>commisti; inoltre </a:t>
            </a:r>
            <a:r>
              <a:rPr lang="it-IT" dirty="0"/>
              <a:t>vi sono piaceri che si escludono a vicenda </a:t>
            </a:r>
            <a:r>
              <a:rPr lang="it-IT" dirty="0">
                <a:sym typeface="Wingdings" panose="05000000000000000000" pitchFamily="2" charset="2"/>
              </a:rPr>
              <a:t> occorrono </a:t>
            </a:r>
            <a:r>
              <a:rPr lang="it-IT" dirty="0" smtClean="0">
                <a:sym typeface="Wingdings" panose="05000000000000000000" pitchFamily="2" charset="2"/>
              </a:rPr>
              <a:t>perciò </a:t>
            </a:r>
            <a:r>
              <a:rPr lang="it-IT" dirty="0">
                <a:sym typeface="Wingdings" panose="05000000000000000000" pitchFamily="2" charset="2"/>
              </a:rPr>
              <a:t>criteri precisi per effettuare un </a:t>
            </a:r>
            <a:r>
              <a:rPr lang="it-IT" b="1" dirty="0">
                <a:sym typeface="Wingdings" panose="05000000000000000000" pitchFamily="2" charset="2"/>
              </a:rPr>
              <a:t>«bilancio» morale</a:t>
            </a:r>
            <a:r>
              <a:rPr lang="it-IT" dirty="0">
                <a:sym typeface="Wingdings" panose="05000000000000000000" pitchFamily="2" charset="2"/>
              </a:rPr>
              <a:t>, un </a:t>
            </a:r>
            <a:r>
              <a:rPr lang="it-IT" b="1" dirty="0" smtClean="0">
                <a:sym typeface="Wingdings" panose="05000000000000000000" pitchFamily="2" charset="2"/>
              </a:rPr>
              <a:t>«calcolo» del piacere </a:t>
            </a:r>
            <a:r>
              <a:rPr lang="it-IT" dirty="0" smtClean="0">
                <a:sym typeface="Wingdings" panose="05000000000000000000" pitchFamily="2" charset="2"/>
              </a:rPr>
              <a:t>complessivo </a:t>
            </a:r>
            <a:r>
              <a:rPr lang="it-IT" dirty="0">
                <a:sym typeface="Wingdings" panose="05000000000000000000" pitchFamily="2" charset="2"/>
              </a:rPr>
              <a:t>che le varie azioni possibili promettono di offrire.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80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MISURARE PIACERI E DOLORI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Caratteristiche dei piaceri e dei dolori: </a:t>
            </a:r>
            <a:r>
              <a:rPr lang="it-IT" b="1" dirty="0" smtClean="0"/>
              <a:t>intensità</a:t>
            </a:r>
            <a:r>
              <a:rPr lang="it-IT" dirty="0" smtClean="0"/>
              <a:t>, </a:t>
            </a:r>
            <a:r>
              <a:rPr lang="it-IT" b="1" dirty="0" smtClean="0"/>
              <a:t>durata</a:t>
            </a:r>
            <a:r>
              <a:rPr lang="it-IT" dirty="0" smtClean="0"/>
              <a:t>, </a:t>
            </a:r>
            <a:r>
              <a:rPr lang="it-IT" b="1" dirty="0" smtClean="0"/>
              <a:t>certezza</a:t>
            </a:r>
            <a:r>
              <a:rPr lang="it-IT" dirty="0" smtClean="0"/>
              <a:t>, </a:t>
            </a:r>
            <a:r>
              <a:rPr lang="it-IT" b="1" dirty="0" smtClean="0"/>
              <a:t>prossimità</a:t>
            </a:r>
            <a:r>
              <a:rPr lang="it-IT" dirty="0" smtClean="0"/>
              <a:t>, </a:t>
            </a:r>
            <a:r>
              <a:rPr lang="it-IT" b="1" dirty="0" smtClean="0"/>
              <a:t>fecondità</a:t>
            </a:r>
            <a:r>
              <a:rPr lang="it-IT" dirty="0" smtClean="0"/>
              <a:t> (possibilità di produrre altri piaceri), </a:t>
            </a:r>
            <a:r>
              <a:rPr lang="it-IT" b="1" dirty="0" smtClean="0"/>
              <a:t>purezza</a:t>
            </a:r>
            <a:r>
              <a:rPr lang="it-IT" dirty="0" smtClean="0"/>
              <a:t> (incapacità di produrre dolore), </a:t>
            </a:r>
            <a:r>
              <a:rPr lang="it-IT" b="1" dirty="0" smtClean="0"/>
              <a:t>estensione</a:t>
            </a:r>
            <a:r>
              <a:rPr lang="it-IT" dirty="0" smtClean="0"/>
              <a:t> (numero di persone alle quali un dato piacere è capace di estendersi).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Un piacere che presenti tutti questi caratteri è senz’altro un </a:t>
            </a:r>
            <a:r>
              <a:rPr lang="it-IT" b="1" dirty="0" smtClean="0"/>
              <a:t>bene</a:t>
            </a:r>
            <a:r>
              <a:rPr lang="it-IT" dirty="0" smtClean="0"/>
              <a:t>, e deve essere assunto come il </a:t>
            </a:r>
            <a:r>
              <a:rPr lang="it-IT" b="1" dirty="0" smtClean="0"/>
              <a:t>fine</a:t>
            </a:r>
            <a:r>
              <a:rPr lang="it-IT" dirty="0" smtClean="0"/>
              <a:t> non solo dell’attività morale, ma anche di quella sociale e politica.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36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BENTHAM FILANTROPO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Solo </a:t>
            </a:r>
            <a:r>
              <a:rPr lang="it-IT" b="1" dirty="0" smtClean="0"/>
              <a:t>l’estensione</a:t>
            </a:r>
            <a:r>
              <a:rPr lang="it-IT" dirty="0" smtClean="0"/>
              <a:t> implica il riferimento a </a:t>
            </a:r>
            <a:r>
              <a:rPr lang="it-IT" b="1" dirty="0" smtClean="0"/>
              <a:t>molti soggetti </a:t>
            </a:r>
            <a:r>
              <a:rPr lang="it-IT" dirty="0" smtClean="0"/>
              <a:t>e perciò essa soltanto possiede quel </a:t>
            </a:r>
            <a:r>
              <a:rPr lang="it-IT" b="1" dirty="0" smtClean="0"/>
              <a:t>carattere sociale </a:t>
            </a:r>
            <a:r>
              <a:rPr lang="it-IT" dirty="0" smtClean="0"/>
              <a:t>che è il più importante.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13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4 PRINCIPI UTILITARISTICI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Nessuno può agire, né può essere tenuto ad agire, quando ad agire non abbia nessun </a:t>
            </a:r>
            <a:r>
              <a:rPr lang="it-IT" b="1" dirty="0" smtClean="0"/>
              <a:t>personale interesse</a:t>
            </a:r>
            <a:r>
              <a:rPr lang="it-IT" dirty="0" smtClean="0"/>
              <a:t>.</a:t>
            </a:r>
          </a:p>
          <a:p>
            <a:pPr marL="514350" indent="-514350">
              <a:buAutoNum type="arabicPeriod"/>
            </a:pPr>
            <a:r>
              <a:rPr lang="it-IT" dirty="0" smtClean="0"/>
              <a:t>L’interesse </a:t>
            </a:r>
            <a:r>
              <a:rPr lang="it-IT" b="1" dirty="0" smtClean="0"/>
              <a:t>individuale</a:t>
            </a:r>
            <a:r>
              <a:rPr lang="it-IT" dirty="0" smtClean="0"/>
              <a:t> dell’agente e quello degli </a:t>
            </a:r>
            <a:r>
              <a:rPr lang="it-IT" b="1" dirty="0" smtClean="0"/>
              <a:t>altri uomini </a:t>
            </a:r>
            <a:r>
              <a:rPr lang="it-IT" dirty="0" smtClean="0"/>
              <a:t>sono intimamente connessi e </a:t>
            </a:r>
            <a:r>
              <a:rPr lang="it-IT" b="1" dirty="0" smtClean="0"/>
              <a:t>l’interesse degli altri vale bensì per il singolo, ma solo in quanto lo fa suo</a:t>
            </a:r>
            <a:r>
              <a:rPr lang="it-IT" dirty="0" smtClean="0"/>
              <a:t>.</a:t>
            </a:r>
          </a:p>
          <a:p>
            <a:pPr marL="514350" indent="-514350">
              <a:buAutoNum type="arabicPeriod"/>
            </a:pPr>
            <a:r>
              <a:rPr lang="it-IT" dirty="0" smtClean="0"/>
              <a:t>La </a:t>
            </a:r>
            <a:r>
              <a:rPr lang="it-IT" b="1" dirty="0" smtClean="0"/>
              <a:t>razionalità flessibile alle circostanze </a:t>
            </a:r>
            <a:r>
              <a:rPr lang="it-IT" dirty="0" smtClean="0"/>
              <a:t>è un elemento costitutivo della bontà morale delle azioni e disposizioni umane volontarie.</a:t>
            </a:r>
          </a:p>
          <a:p>
            <a:pPr marL="514350" indent="-514350">
              <a:buAutoNum type="arabicPeriod"/>
            </a:pPr>
            <a:r>
              <a:rPr lang="it-IT" dirty="0" smtClean="0"/>
              <a:t>Le azioni </a:t>
            </a:r>
            <a:r>
              <a:rPr lang="it-IT" b="1" dirty="0" smtClean="0"/>
              <a:t>buone</a:t>
            </a:r>
            <a:r>
              <a:rPr lang="it-IT" dirty="0" smtClean="0"/>
              <a:t> sono di per sé </a:t>
            </a:r>
            <a:r>
              <a:rPr lang="it-IT" b="1" dirty="0" smtClean="0"/>
              <a:t>piacevoli</a:t>
            </a:r>
            <a:r>
              <a:rPr lang="it-IT" dirty="0" smtClean="0"/>
              <a:t>, le azioni </a:t>
            </a:r>
            <a:r>
              <a:rPr lang="it-IT" b="1" dirty="0" smtClean="0"/>
              <a:t>cattive</a:t>
            </a:r>
            <a:r>
              <a:rPr lang="it-IT" dirty="0" smtClean="0"/>
              <a:t> </a:t>
            </a:r>
            <a:r>
              <a:rPr lang="it-IT" b="1" dirty="0" smtClean="0"/>
              <a:t>dolorose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7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UTILITARISMO E POLITICA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Tutta l’attività </a:t>
            </a:r>
            <a:r>
              <a:rPr lang="it-IT" b="1" dirty="0" smtClean="0"/>
              <a:t>politica</a:t>
            </a:r>
            <a:r>
              <a:rPr lang="it-IT" dirty="0" smtClean="0"/>
              <a:t> deve dirigersi verso un unico scopo, il principio dell’«</a:t>
            </a:r>
            <a:r>
              <a:rPr lang="it-IT" b="1" dirty="0" smtClean="0"/>
              <a:t>utilità sociale</a:t>
            </a:r>
            <a:r>
              <a:rPr lang="it-IT" dirty="0" smtClean="0"/>
              <a:t>». Soltanto la «</a:t>
            </a:r>
            <a:r>
              <a:rPr lang="it-IT" b="1" dirty="0" smtClean="0"/>
              <a:t>massimizzazione della felicità</a:t>
            </a:r>
            <a:r>
              <a:rPr lang="it-IT" dirty="0" smtClean="0"/>
              <a:t>» del </a:t>
            </a:r>
            <a:r>
              <a:rPr lang="it-IT" b="1" dirty="0" smtClean="0"/>
              <a:t>maggior numero </a:t>
            </a:r>
            <a:r>
              <a:rPr lang="it-IT" dirty="0" smtClean="0"/>
              <a:t>e la «</a:t>
            </a:r>
            <a:r>
              <a:rPr lang="it-IT" b="1" dirty="0" smtClean="0"/>
              <a:t>minimizzazione della sua infelicità</a:t>
            </a:r>
            <a:r>
              <a:rPr lang="it-IT" dirty="0" smtClean="0"/>
              <a:t>» giustifica quella «</a:t>
            </a:r>
            <a:r>
              <a:rPr lang="it-IT" b="1" dirty="0" smtClean="0"/>
              <a:t>coercizione</a:t>
            </a:r>
            <a:r>
              <a:rPr lang="it-IT" dirty="0" smtClean="0"/>
              <a:t>» senza la quale la legge, in senso giuridico, non esisterebbe. 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48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MINIMIZZARE LA COERCIZIONE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Tale coercizione </a:t>
            </a:r>
            <a:r>
              <a:rPr lang="it-IT" b="1" dirty="0" smtClean="0"/>
              <a:t>non trova alcun limite nei «diritti naturali» dell’individuo</a:t>
            </a:r>
            <a:r>
              <a:rPr lang="it-IT" dirty="0" smtClean="0"/>
              <a:t>, che non esistono. La </a:t>
            </a:r>
            <a:r>
              <a:rPr lang="it-IT" b="1" dirty="0" smtClean="0"/>
              <a:t>libertà</a:t>
            </a:r>
            <a:r>
              <a:rPr lang="it-IT" dirty="0" smtClean="0"/>
              <a:t> è la condizione dell’individuo </a:t>
            </a:r>
            <a:r>
              <a:rPr lang="it-IT" b="1" dirty="0" smtClean="0"/>
              <a:t>non costretto</a:t>
            </a:r>
            <a:r>
              <a:rPr lang="it-IT" dirty="0" smtClean="0"/>
              <a:t>, non un suo diritto: la coercizione trova perciò il proprio limite nella sua stessa ragione d’essere. Poiché essa </a:t>
            </a:r>
            <a:r>
              <a:rPr lang="it-IT" b="1" dirty="0" smtClean="0"/>
              <a:t>diminuisce i piaceri dell’individuo e gli produce dolori </a:t>
            </a:r>
            <a:r>
              <a:rPr lang="it-IT" dirty="0" smtClean="0"/>
              <a:t>è di per sé un </a:t>
            </a:r>
            <a:r>
              <a:rPr lang="it-IT" b="1" dirty="0" smtClean="0"/>
              <a:t>male</a:t>
            </a:r>
            <a:r>
              <a:rPr lang="it-IT" dirty="0" smtClean="0"/>
              <a:t>, per quanto necessario, e dev’essere ridotta a quel </a:t>
            </a:r>
            <a:r>
              <a:rPr lang="it-IT" b="1" dirty="0" smtClean="0"/>
              <a:t>minimo</a:t>
            </a:r>
            <a:r>
              <a:rPr lang="it-IT" dirty="0" smtClean="0"/>
              <a:t> che riesce utile al maggior numero.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593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DIRITTO E UTILITARISMO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Il </a:t>
            </a:r>
            <a:r>
              <a:rPr lang="it-IT" b="1" dirty="0" smtClean="0"/>
              <a:t>diritto</a:t>
            </a:r>
            <a:r>
              <a:rPr lang="it-IT" dirty="0" smtClean="0"/>
              <a:t> rappresenta il mezzo principale per costruire un assetto sociale rispondente al principio di </a:t>
            </a:r>
            <a:r>
              <a:rPr lang="it-IT" b="1" dirty="0" smtClean="0"/>
              <a:t>utilità</a:t>
            </a:r>
            <a:r>
              <a:rPr lang="it-IT" dirty="0" smtClean="0"/>
              <a:t>. La riforma giuridica trova il suo sbocco nella codificazione, ossia in un corpo completo di </a:t>
            </a:r>
            <a:r>
              <a:rPr lang="it-IT" b="1" dirty="0" smtClean="0"/>
              <a:t>leggi chiare, certe, coerenti</a:t>
            </a:r>
            <a:r>
              <a:rPr lang="it-IT" dirty="0" smtClean="0"/>
              <a:t> e dunque </a:t>
            </a:r>
            <a:r>
              <a:rPr lang="it-IT" b="1" dirty="0" smtClean="0"/>
              <a:t>idonee a favorire il calcolo </a:t>
            </a:r>
            <a:r>
              <a:rPr lang="it-IT" b="1" dirty="0" err="1" smtClean="0"/>
              <a:t>felicifico</a:t>
            </a:r>
            <a:r>
              <a:rPr lang="it-IT" dirty="0"/>
              <a:t>.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7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Opere 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i="1" dirty="0" smtClean="0"/>
              <a:t>Un frammento sul governo</a:t>
            </a:r>
            <a:r>
              <a:rPr lang="it-IT" dirty="0" smtClean="0"/>
              <a:t> (1776)</a:t>
            </a:r>
          </a:p>
          <a:p>
            <a:pPr>
              <a:buFontTx/>
              <a:buChar char="-"/>
            </a:pPr>
            <a:r>
              <a:rPr lang="it-IT" i="1" dirty="0" smtClean="0"/>
              <a:t>Difesa dell’usura</a:t>
            </a:r>
            <a:r>
              <a:rPr lang="it-IT" dirty="0" smtClean="0"/>
              <a:t> (1787)</a:t>
            </a:r>
          </a:p>
          <a:p>
            <a:pPr>
              <a:buFontTx/>
              <a:buChar char="-"/>
            </a:pPr>
            <a:r>
              <a:rPr lang="it-IT" i="1" dirty="0" smtClean="0"/>
              <a:t>Introduzione ai principi della morale e della legislazione</a:t>
            </a:r>
            <a:r>
              <a:rPr lang="it-IT" dirty="0" smtClean="0"/>
              <a:t> (1789)</a:t>
            </a:r>
          </a:p>
          <a:p>
            <a:pPr>
              <a:buFontTx/>
              <a:buChar char="-"/>
            </a:pPr>
            <a:r>
              <a:rPr lang="it-IT" i="1" dirty="0" smtClean="0"/>
              <a:t>La tattica parlamentare</a:t>
            </a:r>
            <a:r>
              <a:rPr lang="it-IT" dirty="0" smtClean="0"/>
              <a:t> (1816)</a:t>
            </a:r>
          </a:p>
          <a:p>
            <a:pPr>
              <a:buFontTx/>
              <a:buChar char="-"/>
            </a:pPr>
            <a:r>
              <a:rPr lang="it-IT" i="1" dirty="0" smtClean="0"/>
              <a:t>Teoria delle finzioni</a:t>
            </a:r>
            <a:r>
              <a:rPr lang="it-IT" dirty="0" smtClean="0"/>
              <a:t> (1824)</a:t>
            </a:r>
          </a:p>
          <a:p>
            <a:pPr>
              <a:buFontTx/>
              <a:buChar char="-"/>
            </a:pPr>
            <a:r>
              <a:rPr lang="it-IT" i="1" dirty="0" smtClean="0"/>
              <a:t>Deontologia</a:t>
            </a:r>
            <a:r>
              <a:rPr lang="it-IT" dirty="0" smtClean="0"/>
              <a:t> (postuma)</a:t>
            </a:r>
          </a:p>
          <a:p>
            <a:pPr>
              <a:buFontTx/>
              <a:buChar char="-"/>
            </a:pPr>
            <a:endParaRPr lang="it-IT" dirty="0" smtClean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50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VITA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Esercita la professione di avvocato, ma la abbandona presto, disgustato da tutto quanto, nelle leggi, gli appariva oscuro e irrazionale e perciò dannoso per gli uomini.</a:t>
            </a:r>
          </a:p>
          <a:p>
            <a:pPr algn="just"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Invece le leggi dovrebbero mirare a rendersi utili a essi.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r>
              <a:rPr lang="it-IT" dirty="0" smtClean="0"/>
              <a:t>La sua vocazione era dunque lavorare per la </a:t>
            </a:r>
            <a:r>
              <a:rPr lang="it-IT" b="1" dirty="0" smtClean="0"/>
              <a:t>felicità</a:t>
            </a:r>
            <a:r>
              <a:rPr lang="it-IT" dirty="0" smtClean="0"/>
              <a:t> degli uomini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					= capire ciò che per essi era </a:t>
            </a:r>
            <a:r>
              <a:rPr lang="it-IT" b="1" dirty="0" smtClean="0"/>
              <a:t>utile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VITA (2)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it-IT" dirty="0" smtClean="0"/>
              <a:t>Seguì con entusiasmo gli avvenimenti della Rivoluzione Francese, contribuendo a essa con alcuni scritti.</a:t>
            </a:r>
          </a:p>
          <a:p>
            <a:pPr>
              <a:buFontTx/>
              <a:buChar char="-"/>
            </a:pPr>
            <a:endParaRPr lang="it-IT" dirty="0" smtClean="0"/>
          </a:p>
          <a:p>
            <a:pPr algn="just">
              <a:buFontTx/>
              <a:buChar char="-"/>
            </a:pPr>
            <a:r>
              <a:rPr lang="it-IT" dirty="0" smtClean="0"/>
              <a:t>Fu proclamato cittadino francese (1792).</a:t>
            </a:r>
          </a:p>
          <a:p>
            <a:pPr>
              <a:buFontTx/>
              <a:buChar char="-"/>
            </a:pPr>
            <a:endParaRPr lang="it-IT" dirty="0" smtClean="0"/>
          </a:p>
          <a:p>
            <a:pPr algn="just">
              <a:buFontTx/>
              <a:buChar char="-"/>
            </a:pPr>
            <a:r>
              <a:rPr lang="it-IT" dirty="0" smtClean="0"/>
              <a:t>Attenzione verso la riforma del sistema penitenziario (riforma ispirata dal principio dell’</a:t>
            </a:r>
            <a:r>
              <a:rPr lang="it-IT" b="1" dirty="0" smtClean="0"/>
              <a:t>utilità sociale</a:t>
            </a:r>
            <a:r>
              <a:rPr lang="it-IT" dirty="0" smtClean="0"/>
              <a:t>, anziché quello della responsabilità morale).</a:t>
            </a:r>
          </a:p>
          <a:p>
            <a:pPr>
              <a:buFontTx/>
              <a:buChar char="-"/>
            </a:pPr>
            <a:endParaRPr lang="it-IT" dirty="0" smtClean="0"/>
          </a:p>
          <a:p>
            <a:pPr algn="just">
              <a:buFontTx/>
              <a:buChar char="-"/>
            </a:pPr>
            <a:r>
              <a:rPr lang="it-IT" dirty="0" smtClean="0"/>
              <a:t>Conosce James </a:t>
            </a:r>
            <a:r>
              <a:rPr lang="it-IT" dirty="0" err="1" smtClean="0"/>
              <a:t>Mill</a:t>
            </a:r>
            <a:r>
              <a:rPr lang="it-IT" dirty="0" smtClean="0"/>
              <a:t> (1808), che diventa il suo migliore discepolo. I due, con il figlio di James – John Stuart </a:t>
            </a:r>
            <a:r>
              <a:rPr lang="it-IT" dirty="0" err="1" smtClean="0"/>
              <a:t>Mill</a:t>
            </a:r>
            <a:r>
              <a:rPr lang="it-IT" dirty="0" smtClean="0"/>
              <a:t> – collaborano nella pubblicazione della </a:t>
            </a:r>
            <a:r>
              <a:rPr lang="it-IT" i="1" dirty="0" smtClean="0"/>
              <a:t>Westminster </a:t>
            </a:r>
            <a:r>
              <a:rPr lang="it-IT" i="1" dirty="0" err="1" smtClean="0"/>
              <a:t>Review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60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PIACERE E DOLORE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Contro i sentimentalisti e contro i sostenitori dell’obbligazione morale, afferma che l’unico </a:t>
            </a:r>
            <a:r>
              <a:rPr lang="it-IT" b="1" dirty="0" smtClean="0"/>
              <a:t>movente</a:t>
            </a:r>
            <a:r>
              <a:rPr lang="it-IT" dirty="0" smtClean="0"/>
              <a:t> dell’azione umana è sempre la </a:t>
            </a:r>
            <a:r>
              <a:rPr lang="it-IT" b="1" dirty="0" smtClean="0"/>
              <a:t>ricerca del piacere e la fuga dal dolore</a:t>
            </a:r>
            <a:r>
              <a:rPr lang="it-IT" dirty="0" smtClean="0"/>
              <a:t>, anticipati come conseguenze di un certo modo di agire, che allora l’uomo, in quanto ha interesse, è sospinto a eleggere.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La ragione deve fare chiaramente apparire il movente tale quale è, tenendo conto anche delle conseguenze indirette e remote. L’uomo non potrà mai sentire il dovere di fare ciò che non ha </a:t>
            </a:r>
            <a:r>
              <a:rPr lang="it-IT" b="1" dirty="0"/>
              <a:t>interesse</a:t>
            </a:r>
            <a:r>
              <a:rPr lang="it-IT" dirty="0"/>
              <a:t> a fare.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1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«MASSIMIZZARE»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Scopo fondamentale della morale è quello di procurare la </a:t>
            </a:r>
            <a:r>
              <a:rPr lang="it-IT" b="1" dirty="0" smtClean="0"/>
              <a:t>«maggior felicità possibile per il maggior numero possibile di individui»</a:t>
            </a:r>
            <a:r>
              <a:rPr lang="it-IT" dirty="0" smtClean="0"/>
              <a:t> (mutuata da Cesare Beccaria).</a:t>
            </a:r>
          </a:p>
          <a:p>
            <a:pPr marL="0" indent="0" algn="just">
              <a:buNone/>
            </a:pPr>
            <a:endParaRPr lang="it-IT" dirty="0"/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dirty="0" smtClean="0">
                <a:sym typeface="Wingdings" panose="05000000000000000000" pitchFamily="2" charset="2"/>
              </a:rPr>
              <a:t>un’azione è </a:t>
            </a:r>
            <a:r>
              <a:rPr lang="it-IT" b="1" dirty="0" smtClean="0">
                <a:sym typeface="Wingdings" panose="05000000000000000000" pitchFamily="2" charset="2"/>
              </a:rPr>
              <a:t>buona</a:t>
            </a:r>
            <a:r>
              <a:rPr lang="it-IT" dirty="0" smtClean="0">
                <a:sym typeface="Wingdings" panose="05000000000000000000" pitchFamily="2" charset="2"/>
              </a:rPr>
              <a:t> quando è </a:t>
            </a:r>
            <a:r>
              <a:rPr lang="it-IT" b="1" dirty="0" smtClean="0">
                <a:sym typeface="Wingdings" panose="05000000000000000000" pitchFamily="2" charset="2"/>
              </a:rPr>
              <a:t>utile</a:t>
            </a:r>
            <a:r>
              <a:rPr lang="it-IT" dirty="0" smtClean="0">
                <a:sym typeface="Wingdings" panose="05000000000000000000" pitchFamily="2" charset="2"/>
              </a:rPr>
              <a:t>, cioè quando contribuisce alla </a:t>
            </a:r>
            <a:r>
              <a:rPr lang="it-IT" b="1" dirty="0" smtClean="0">
                <a:sym typeface="Wingdings" panose="05000000000000000000" pitchFamily="2" charset="2"/>
              </a:rPr>
              <a:t>felicità comune</a:t>
            </a:r>
            <a:r>
              <a:rPr lang="it-IT" dirty="0" smtClean="0">
                <a:sym typeface="Wingdings" panose="05000000000000000000" pitchFamily="2" charset="2"/>
              </a:rPr>
              <a:t>, </a:t>
            </a:r>
            <a:r>
              <a:rPr lang="it-IT" b="1" dirty="0" smtClean="0">
                <a:sym typeface="Wingdings" panose="05000000000000000000" pitchFamily="2" charset="2"/>
              </a:rPr>
              <a:t>procurando piacere o evitando dolore al maggior numero di persone possibili</a:t>
            </a:r>
            <a:r>
              <a:rPr lang="it-IT" dirty="0" smtClean="0">
                <a:sym typeface="Wingdings" panose="05000000000000000000" pitchFamily="2" charset="2"/>
              </a:rPr>
              <a:t>.</a:t>
            </a:r>
          </a:p>
          <a:p>
            <a:pPr algn="just">
              <a:buFont typeface="Wingdings" panose="05000000000000000000" pitchFamily="2" charset="2"/>
              <a:buChar char="à"/>
            </a:pPr>
            <a:endParaRPr lang="it-IT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it-IT" b="1" dirty="0" smtClean="0">
                <a:sym typeface="Wingdings" panose="05000000000000000000" pitchFamily="2" charset="2"/>
              </a:rPr>
              <a:t>FELICITA’ = UTILE = PIACERE = BENE</a:t>
            </a:r>
            <a:endParaRPr lang="it-IT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82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LA VIRTÙ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Se dunque il </a:t>
            </a:r>
            <a:r>
              <a:rPr lang="it-IT" b="1" dirty="0" smtClean="0"/>
              <a:t>piacere</a:t>
            </a:r>
            <a:r>
              <a:rPr lang="it-IT" dirty="0" smtClean="0"/>
              <a:t> e la </a:t>
            </a:r>
            <a:r>
              <a:rPr lang="it-IT" b="1" dirty="0" smtClean="0"/>
              <a:t>felicità</a:t>
            </a:r>
            <a:r>
              <a:rPr lang="it-IT" dirty="0" smtClean="0"/>
              <a:t> sono l’unico fine genuino e l’unico movente efficace delle azioni umane, la «</a:t>
            </a:r>
            <a:r>
              <a:rPr lang="it-IT" b="1" dirty="0" smtClean="0"/>
              <a:t>virtù</a:t>
            </a:r>
            <a:r>
              <a:rPr lang="it-IT" dirty="0" smtClean="0"/>
              <a:t>» sarà quella forma di condotta che è più adatta a raggiungerlo in modo permanente: «prudenza» per il raggiungimento della felicità individuale, «benevolenza» per la felicità degli altri.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Perché </a:t>
            </a:r>
            <a:r>
              <a:rPr lang="it-IT" b="1" dirty="0" smtClean="0"/>
              <a:t>l’utilitarismo egoistico</a:t>
            </a:r>
            <a:r>
              <a:rPr lang="it-IT" dirty="0" smtClean="0"/>
              <a:t>, quando è razionalmente illuminato, è anche </a:t>
            </a:r>
            <a:r>
              <a:rPr lang="it-IT" b="1" dirty="0" smtClean="0"/>
              <a:t>utilitarismo sociale</a:t>
            </a:r>
            <a:r>
              <a:rPr lang="it-IT" dirty="0" smtClean="0"/>
              <a:t>?</a:t>
            </a:r>
          </a:p>
          <a:p>
            <a:pPr marL="0" indent="0" algn="ctr">
              <a:buNone/>
            </a:pPr>
            <a:r>
              <a:rPr lang="it-IT" dirty="0" smtClean="0"/>
              <a:t>(cfr. critica di Alessandro Manzoni a </a:t>
            </a:r>
            <a:r>
              <a:rPr lang="it-IT" dirty="0" err="1" smtClean="0"/>
              <a:t>Bentham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718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DALL’INDIVIDUALE AL SOCIALE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Accordo alla luce della ragione: essa mostra che, per raggiungere la </a:t>
            </a:r>
            <a:r>
              <a:rPr lang="it-IT" b="1" dirty="0" smtClean="0"/>
              <a:t>felicità individuale</a:t>
            </a:r>
            <a:r>
              <a:rPr lang="it-IT" dirty="0" smtClean="0"/>
              <a:t>, il metodo migliore è quello di procurare la </a:t>
            </a:r>
            <a:r>
              <a:rPr lang="it-IT" b="1" dirty="0" smtClean="0"/>
              <a:t>felicità degli altri</a:t>
            </a:r>
            <a:r>
              <a:rPr lang="it-IT" dirty="0" smtClean="0"/>
              <a:t>, purché però si faccia un calcolo esatto delle conseguenze meno prossime e meno dirette (sanzioni), senza lasciarsi sedurre dall’attrattiva delle conseguenze immediate (tentazioni).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Paolo Scolari arete-consulenzafilosofica.it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0EC53-3652-4BE2-AA88-4B45109EE90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59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1042</Words>
  <Application>Microsoft Office PowerPoint</Application>
  <PresentationFormat>Personalizzato</PresentationFormat>
  <Paragraphs>120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Jeremy Bentham</vt:lpstr>
      <vt:lpstr>Opere </vt:lpstr>
      <vt:lpstr>LA VITA</vt:lpstr>
      <vt:lpstr>LA VITA (2)</vt:lpstr>
      <vt:lpstr>PIACERE E DOLORE</vt:lpstr>
      <vt:lpstr>«MASSIMIZZARE»</vt:lpstr>
      <vt:lpstr>LA VIRTÙ</vt:lpstr>
      <vt:lpstr>Presentazione standard di PowerPoint</vt:lpstr>
      <vt:lpstr>DALL’INDIVIDUALE AL SOCIALE</vt:lpstr>
      <vt:lpstr>UN GUADAGNO PER TUTTI</vt:lpstr>
      <vt:lpstr>UNA MORALE «MISURATA»</vt:lpstr>
      <vt:lpstr>MISURARE PIACERI E DOLORI</vt:lpstr>
      <vt:lpstr>BENTHAM FILANTROPO</vt:lpstr>
      <vt:lpstr>4 PRINCIPI UTILITARISTICI</vt:lpstr>
      <vt:lpstr>UTILITARISMO E POLITICA</vt:lpstr>
      <vt:lpstr>MINIMIZZARE LA COERCIZIONE</vt:lpstr>
      <vt:lpstr>DIRITTO E UTILITARISMO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paolo scolari</dc:creator>
  <cp:lastModifiedBy>massimo</cp:lastModifiedBy>
  <cp:revision>106</cp:revision>
  <dcterms:created xsi:type="dcterms:W3CDTF">2014-03-21T19:03:54Z</dcterms:created>
  <dcterms:modified xsi:type="dcterms:W3CDTF">2014-03-27T20:47:28Z</dcterms:modified>
</cp:coreProperties>
</file>